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3"/>
  </p:notes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</p:sldIdLst>
  <p:sldSz cx="9144000" cy="6858000" type="screen4x3"/>
  <p:notesSz cx="6889750" cy="10020300"/>
  <p:embeddedFontLst>
    <p:embeddedFont>
      <p:font typeface="Calibri" pitchFamily="34" charset="0"/>
      <p:regular r:id="rId14"/>
      <p:bold r:id="rId15"/>
      <p:italic r:id="rId16"/>
      <p:boldItalic r:id="rId17"/>
    </p:embeddedFont>
    <p:embeddedFont>
      <p:font typeface="Century Gothic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j8c5iBppCRNk3cl5CX6kKVs3Fp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8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85558" cy="502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02597" y="0"/>
            <a:ext cx="2985558" cy="502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90625" y="1252538"/>
            <a:ext cx="4508500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8975" y="4822269"/>
            <a:ext cx="5511800" cy="3945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517547"/>
            <a:ext cx="2985558" cy="502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02597" y="9517547"/>
            <a:ext cx="2985558" cy="502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pt-BR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222003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pt-BR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pt-BR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43768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pt-BR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lang="pt-BR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4896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 smtClean="0"/>
              <a:t>DICA: </a:t>
            </a:r>
            <a:r>
              <a:rPr lang="pt-BR" sz="1200" b="0" i="1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Comecem se apresentando e apresentando o empreendimento de vocês.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pt-BR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lang="pt-BR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7606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 smtClean="0"/>
              <a:t>DICA: </a:t>
            </a:r>
            <a:r>
              <a:rPr lang="pt-BR" sz="1200" b="0" i="1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Apresentem as fontes das informações.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pt-BR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lang="pt-BR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7606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 smtClean="0"/>
              <a:t>DICA: </a:t>
            </a:r>
            <a:r>
              <a:rPr lang="pt-BR" sz="1200" b="0" i="1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Se possível, utilizem imagens e vídeos para exemplificar. Caso utilizem vídeo, lembrem-se que o tempo da apresentação é curto.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pt-BR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lang="pt-BR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4896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pt-BR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lang="pt-BR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7606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 smtClean="0"/>
              <a:t>DICA: </a:t>
            </a:r>
            <a:r>
              <a:rPr lang="pt-BR" sz="1200" b="0" i="1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Para organizar melhor as informações, vocês podem apresentá-las em forma de tabela.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pt-BR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lang="pt-BR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4896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pt-BR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lang="pt-BR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76065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 smtClean="0"/>
              <a:t>DICA: </a:t>
            </a:r>
            <a:r>
              <a:rPr lang="pt-BR" sz="1200" b="0" i="1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Neste momento, é importante mostrarem domínio e conhecimento, além da capacidade de execução da equipe.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pt-BR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pt-BR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4896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pt-BR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lang="pt-BR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760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9877"/>
              </a:buClr>
              <a:buSzPts val="4400"/>
              <a:buFont typeface="Calibri"/>
              <a:buNone/>
              <a:defRPr b="1">
                <a:solidFill>
                  <a:srgbClr val="01987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32" name="Google Shape;32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41790" y="184009"/>
            <a:ext cx="2133600" cy="4689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uas Partes de Conteúdo">
  <p:cSld name="1_Duas Partes de Conteúdo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2"/>
          <p:cNvSpPr txBox="1"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32"/>
          <p:cNvSpPr txBox="1">
            <a:spLocks noGrp="1"/>
          </p:cNvSpPr>
          <p:nvPr>
            <p:ph type="body" idx="1"/>
          </p:nvPr>
        </p:nvSpPr>
        <p:spPr>
          <a:xfrm>
            <a:off x="533400" y="533400"/>
            <a:ext cx="3949967" cy="3767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32"/>
          <p:cNvSpPr txBox="1">
            <a:spLocks noGrp="1"/>
          </p:cNvSpPr>
          <p:nvPr>
            <p:ph type="body" idx="2"/>
          </p:nvPr>
        </p:nvSpPr>
        <p:spPr>
          <a:xfrm>
            <a:off x="4662362" y="533400"/>
            <a:ext cx="3948238" cy="37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9877"/>
              </a:buClr>
              <a:buSzPts val="4400"/>
              <a:buFont typeface="Calibri"/>
              <a:buNone/>
              <a:defRPr b="1">
                <a:solidFill>
                  <a:srgbClr val="01987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2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40" name="Google Shape;40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41790" y="184009"/>
            <a:ext cx="2133600" cy="4689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9877"/>
              </a:buClr>
              <a:buSzPts val="4400"/>
              <a:buFont typeface="Calibri"/>
              <a:buNone/>
              <a:defRPr b="1">
                <a:solidFill>
                  <a:srgbClr val="01987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5" name="Google Shape;45;p2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2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50" name="Google Shape;50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41790" y="184009"/>
            <a:ext cx="2133600" cy="4689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70" name="Google Shape;70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41790" y="184009"/>
            <a:ext cx="2133600" cy="4689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2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5" name="Google Shape;75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78" name="Google Shape;78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41790" y="184009"/>
            <a:ext cx="2133600" cy="4689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85" name="Google Shape;85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41790" y="184009"/>
            <a:ext cx="2133600" cy="4689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1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31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image" Target="../media/image2.png"/><Relationship Id="rId7" Type="http://schemas.openxmlformats.org/officeDocument/2006/relationships/slide" Target="slide7.xml"/><Relationship Id="rId12" Type="http://schemas.openxmlformats.org/officeDocument/2006/relationships/slide" Target="slide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6.xml"/><Relationship Id="rId10" Type="http://schemas.openxmlformats.org/officeDocument/2006/relationships/slide" Target="slide9.xml"/><Relationship Id="rId4" Type="http://schemas.openxmlformats.org/officeDocument/2006/relationships/slide" Target="slide4.xml"/><Relationship Id="rId9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255" y="-510145"/>
            <a:ext cx="2881745" cy="2037494"/>
          </a:xfrm>
          <a:prstGeom prst="rect">
            <a:avLst/>
          </a:prstGeom>
        </p:spPr>
      </p:pic>
      <p:sp>
        <p:nvSpPr>
          <p:cNvPr id="42" name="Google Shape;103;p2"/>
          <p:cNvSpPr txBox="1">
            <a:spLocks/>
          </p:cNvSpPr>
          <p:nvPr/>
        </p:nvSpPr>
        <p:spPr>
          <a:xfrm>
            <a:off x="211886" y="602180"/>
            <a:ext cx="7654506" cy="1186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buClr>
                <a:srgbClr val="019877"/>
              </a:buClr>
              <a:buSzPts val="4400"/>
            </a:pPr>
            <a:r>
              <a:rPr lang="pt-BR" dirty="0" smtClean="0">
                <a:solidFill>
                  <a:srgbClr val="009877"/>
                </a:solidFill>
              </a:rPr>
              <a:t>TEMPLATE PARA O </a:t>
            </a:r>
            <a:r>
              <a:rPr lang="pt-BR" i="1" dirty="0" smtClean="0">
                <a:solidFill>
                  <a:srgbClr val="009877"/>
                </a:solidFill>
              </a:rPr>
              <a:t>PITCH</a:t>
            </a:r>
            <a:endParaRPr lang="pt-BR" dirty="0">
              <a:solidFill>
                <a:srgbClr val="009877"/>
              </a:solidFill>
            </a:endParaRPr>
          </a:p>
        </p:txBody>
      </p:sp>
      <p:sp>
        <p:nvSpPr>
          <p:cNvPr id="43" name="Google Shape;104;p2">
            <a:hlinkClick r:id="rId4" action="ppaction://hlinksldjump"/>
          </p:cNvPr>
          <p:cNvSpPr/>
          <p:nvPr/>
        </p:nvSpPr>
        <p:spPr>
          <a:xfrm>
            <a:off x="1814756" y="2317101"/>
            <a:ext cx="1823322" cy="2276475"/>
          </a:xfrm>
          <a:prstGeom prst="rect">
            <a:avLst/>
          </a:prstGeom>
          <a:solidFill>
            <a:srgbClr val="00B08D"/>
          </a:solidFill>
          <a:ln w="2540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105;p2">
            <a:hlinkClick r:id="rId5" action="ppaction://hlinksldjump"/>
          </p:cNvPr>
          <p:cNvSpPr/>
          <p:nvPr/>
        </p:nvSpPr>
        <p:spPr>
          <a:xfrm>
            <a:off x="5453970" y="2307322"/>
            <a:ext cx="1825703" cy="2271713"/>
          </a:xfrm>
          <a:prstGeom prst="rect">
            <a:avLst/>
          </a:prstGeom>
          <a:solidFill>
            <a:srgbClr val="00B08D"/>
          </a:solidFill>
          <a:ln w="2540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106;p2"/>
          <p:cNvSpPr txBox="1"/>
          <p:nvPr/>
        </p:nvSpPr>
        <p:spPr>
          <a:xfrm>
            <a:off x="2025397" y="2719170"/>
            <a:ext cx="1361239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pt-BR" sz="54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</a:t>
            </a:r>
            <a:endParaRPr/>
          </a:p>
        </p:txBody>
      </p:sp>
      <p:sp>
        <p:nvSpPr>
          <p:cNvPr id="46" name="Google Shape;107;p2"/>
          <p:cNvSpPr txBox="1"/>
          <p:nvPr/>
        </p:nvSpPr>
        <p:spPr>
          <a:xfrm>
            <a:off x="1661084" y="3854983"/>
            <a:ext cx="2061366" cy="380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pt-BR" sz="22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 </a:t>
            </a:r>
            <a:r>
              <a:rPr lang="pt-BR" sz="18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</a:t>
            </a:r>
            <a:r>
              <a:rPr lang="pt-BR" sz="1800" b="0" i="0" u="none" strike="noStrike" cap="none" dirty="0" smtClean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roblema</a:t>
            </a:r>
            <a:endParaRPr sz="1800" dirty="0"/>
          </a:p>
        </p:txBody>
      </p:sp>
      <p:sp>
        <p:nvSpPr>
          <p:cNvPr id="47" name="Google Shape;108;p2"/>
          <p:cNvSpPr txBox="1"/>
          <p:nvPr/>
        </p:nvSpPr>
        <p:spPr>
          <a:xfrm>
            <a:off x="5681284" y="2705784"/>
            <a:ext cx="1360048" cy="798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pt-BR" sz="54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4</a:t>
            </a:r>
            <a:endParaRPr/>
          </a:p>
        </p:txBody>
      </p:sp>
      <p:sp>
        <p:nvSpPr>
          <p:cNvPr id="48" name="Google Shape;109;p2"/>
          <p:cNvSpPr txBox="1"/>
          <p:nvPr/>
        </p:nvSpPr>
        <p:spPr>
          <a:xfrm>
            <a:off x="5377196" y="3701135"/>
            <a:ext cx="1966794" cy="79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pt-BR" sz="1800" b="0" i="0" u="none" strike="noStrike" cap="none" dirty="0" smtClean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Solução/</a:t>
            </a:r>
          </a:p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pt-BR" sz="1800" dirty="0" smtClean="0">
                <a:solidFill>
                  <a:schemeClr val="lt1"/>
                </a:solidFill>
                <a:latin typeface="Century Gothic"/>
                <a:sym typeface="Century Gothic"/>
              </a:rPr>
              <a:t>Base Tecnológica</a:t>
            </a:r>
            <a:endParaRPr sz="1800" dirty="0"/>
          </a:p>
        </p:txBody>
      </p:sp>
      <p:sp>
        <p:nvSpPr>
          <p:cNvPr id="49" name="Google Shape;110;p2"/>
          <p:cNvSpPr txBox="1"/>
          <p:nvPr/>
        </p:nvSpPr>
        <p:spPr>
          <a:xfrm>
            <a:off x="1952374" y="6091022"/>
            <a:ext cx="1360048" cy="798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pt-BR" sz="54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7</a:t>
            </a:r>
            <a:endParaRPr/>
          </a:p>
        </p:txBody>
      </p:sp>
      <p:sp>
        <p:nvSpPr>
          <p:cNvPr id="50" name="Google Shape;111;p2"/>
          <p:cNvSpPr txBox="1"/>
          <p:nvPr/>
        </p:nvSpPr>
        <p:spPr>
          <a:xfrm>
            <a:off x="3853482" y="2709863"/>
            <a:ext cx="136004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pt-BR" sz="54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3</a:t>
            </a:r>
            <a:endParaRPr/>
          </a:p>
        </p:txBody>
      </p:sp>
      <p:sp>
        <p:nvSpPr>
          <p:cNvPr id="51" name="Google Shape;112;p2"/>
          <p:cNvSpPr txBox="1"/>
          <p:nvPr/>
        </p:nvSpPr>
        <p:spPr>
          <a:xfrm>
            <a:off x="3655639" y="3562955"/>
            <a:ext cx="1686364" cy="955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pt-BR" sz="2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Tamanho de mercado</a:t>
            </a:r>
            <a:endParaRPr/>
          </a:p>
        </p:txBody>
      </p:sp>
      <p:sp>
        <p:nvSpPr>
          <p:cNvPr id="52" name="Google Shape;113;p2"/>
          <p:cNvSpPr txBox="1"/>
          <p:nvPr/>
        </p:nvSpPr>
        <p:spPr>
          <a:xfrm>
            <a:off x="109997" y="6127066"/>
            <a:ext cx="136004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pt-BR" sz="54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6</a:t>
            </a:r>
            <a:endParaRPr/>
          </a:p>
        </p:txBody>
      </p:sp>
      <p:sp>
        <p:nvSpPr>
          <p:cNvPr id="53" name="Google Shape;115;p2">
            <a:hlinkClick r:id="rId6" action="ppaction://hlinksldjump"/>
          </p:cNvPr>
          <p:cNvSpPr/>
          <p:nvPr/>
        </p:nvSpPr>
        <p:spPr>
          <a:xfrm>
            <a:off x="3624340" y="2308007"/>
            <a:ext cx="1822131" cy="2271713"/>
          </a:xfrm>
          <a:prstGeom prst="rect">
            <a:avLst/>
          </a:prstGeom>
          <a:solidFill>
            <a:srgbClr val="ED7D31"/>
          </a:solidFill>
          <a:ln w="254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116;p2"/>
          <p:cNvSpPr txBox="1"/>
          <p:nvPr/>
        </p:nvSpPr>
        <p:spPr>
          <a:xfrm>
            <a:off x="3892490" y="2720847"/>
            <a:ext cx="1361239" cy="798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pt-BR" sz="54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3</a:t>
            </a:r>
            <a:endParaRPr/>
          </a:p>
        </p:txBody>
      </p:sp>
      <p:sp>
        <p:nvSpPr>
          <p:cNvPr id="55" name="Google Shape;117;p2"/>
          <p:cNvSpPr txBox="1"/>
          <p:nvPr/>
        </p:nvSpPr>
        <p:spPr>
          <a:xfrm>
            <a:off x="3667475" y="3749104"/>
            <a:ext cx="1825800" cy="563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pt-BR" sz="18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Oportunidade</a:t>
            </a:r>
            <a:r>
              <a:rPr lang="pt-BR"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 mercado</a:t>
            </a:r>
            <a:endParaRPr sz="18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6" name="Google Shape;118;p2">
            <a:hlinkClick r:id="rId7" action="ppaction://hlinksldjump"/>
          </p:cNvPr>
          <p:cNvSpPr/>
          <p:nvPr/>
        </p:nvSpPr>
        <p:spPr>
          <a:xfrm>
            <a:off x="7304943" y="2308006"/>
            <a:ext cx="1822131" cy="2271713"/>
          </a:xfrm>
          <a:prstGeom prst="rect">
            <a:avLst/>
          </a:prstGeom>
          <a:solidFill>
            <a:srgbClr val="ED7D31"/>
          </a:solidFill>
          <a:ln w="254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119;p2">
            <a:hlinkClick r:id="rId8" action="ppaction://hlinksldjump"/>
          </p:cNvPr>
          <p:cNvSpPr/>
          <p:nvPr/>
        </p:nvSpPr>
        <p:spPr>
          <a:xfrm>
            <a:off x="1246" y="2308007"/>
            <a:ext cx="1822131" cy="2271713"/>
          </a:xfrm>
          <a:prstGeom prst="rect">
            <a:avLst/>
          </a:prstGeom>
          <a:solidFill>
            <a:srgbClr val="ED7D31"/>
          </a:solidFill>
          <a:ln w="254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120;p2"/>
          <p:cNvSpPr txBox="1"/>
          <p:nvPr/>
        </p:nvSpPr>
        <p:spPr>
          <a:xfrm>
            <a:off x="211886" y="2749602"/>
            <a:ext cx="1361239" cy="798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</a:t>
            </a:r>
            <a:endParaRPr/>
          </a:p>
        </p:txBody>
      </p:sp>
      <p:sp>
        <p:nvSpPr>
          <p:cNvPr id="59" name="Google Shape;121;p2"/>
          <p:cNvSpPr txBox="1"/>
          <p:nvPr/>
        </p:nvSpPr>
        <p:spPr>
          <a:xfrm>
            <a:off x="1246" y="3840714"/>
            <a:ext cx="1744253" cy="380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0" i="0" u="none" strike="noStrike" cap="none" dirty="0" smtClean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Capa</a:t>
            </a:r>
            <a:endParaRPr dirty="0"/>
          </a:p>
        </p:txBody>
      </p:sp>
      <p:sp>
        <p:nvSpPr>
          <p:cNvPr id="60" name="Google Shape;122;p2"/>
          <p:cNvSpPr txBox="1"/>
          <p:nvPr/>
        </p:nvSpPr>
        <p:spPr>
          <a:xfrm>
            <a:off x="7531217" y="2764377"/>
            <a:ext cx="1361239" cy="798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5</a:t>
            </a:r>
            <a:endParaRPr/>
          </a:p>
        </p:txBody>
      </p:sp>
      <p:sp>
        <p:nvSpPr>
          <p:cNvPr id="61" name="Google Shape;123;p2"/>
          <p:cNvSpPr txBox="1"/>
          <p:nvPr/>
        </p:nvSpPr>
        <p:spPr>
          <a:xfrm>
            <a:off x="7368329" y="3750044"/>
            <a:ext cx="1687555" cy="563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Modelo de </a:t>
            </a:r>
            <a:r>
              <a:rPr lang="pt-BR" sz="18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</a:t>
            </a:r>
            <a:r>
              <a:rPr lang="pt-BR" sz="1800" b="0" i="0" u="none" strike="noStrike" cap="none" dirty="0" smtClean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egócio</a:t>
            </a:r>
            <a:endParaRPr sz="18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2" name="Google Shape;124;p2">
            <a:hlinkClick r:id="rId9" action="ppaction://hlinksldjump"/>
          </p:cNvPr>
          <p:cNvSpPr/>
          <p:nvPr/>
        </p:nvSpPr>
        <p:spPr>
          <a:xfrm>
            <a:off x="-11169" y="4589245"/>
            <a:ext cx="1823322" cy="2276475"/>
          </a:xfrm>
          <a:prstGeom prst="rect">
            <a:avLst/>
          </a:prstGeom>
          <a:solidFill>
            <a:srgbClr val="00B08D"/>
          </a:solidFill>
          <a:ln w="2540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125;p2"/>
          <p:cNvSpPr txBox="1"/>
          <p:nvPr/>
        </p:nvSpPr>
        <p:spPr>
          <a:xfrm>
            <a:off x="193336" y="4984443"/>
            <a:ext cx="1361239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6</a:t>
            </a:r>
            <a:endParaRPr/>
          </a:p>
        </p:txBody>
      </p:sp>
      <p:sp>
        <p:nvSpPr>
          <p:cNvPr id="64" name="Google Shape;126;p2"/>
          <p:cNvSpPr txBox="1"/>
          <p:nvPr/>
        </p:nvSpPr>
        <p:spPr>
          <a:xfrm>
            <a:off x="-120469" y="5886050"/>
            <a:ext cx="2086645" cy="563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t-BR" sz="1800" b="0" i="0" u="none" strike="noStrike" cap="none" dirty="0" smtClean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Diferencial e Co</a:t>
            </a:r>
            <a:r>
              <a:rPr lang="pt-BR" sz="1800" dirty="0" smtClean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ncorrentes</a:t>
            </a:r>
            <a:endParaRPr sz="1800" dirty="0"/>
          </a:p>
        </p:txBody>
      </p:sp>
      <p:sp>
        <p:nvSpPr>
          <p:cNvPr id="65" name="Google Shape;127;p2">
            <a:hlinkClick r:id="rId10" action="ppaction://hlinksldjump"/>
          </p:cNvPr>
          <p:cNvSpPr/>
          <p:nvPr/>
        </p:nvSpPr>
        <p:spPr>
          <a:xfrm>
            <a:off x="1841547" y="4608384"/>
            <a:ext cx="1822131" cy="2271713"/>
          </a:xfrm>
          <a:prstGeom prst="rect">
            <a:avLst/>
          </a:prstGeom>
          <a:solidFill>
            <a:srgbClr val="ED7D31"/>
          </a:solidFill>
          <a:ln w="254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128;p2"/>
          <p:cNvSpPr txBox="1"/>
          <p:nvPr/>
        </p:nvSpPr>
        <p:spPr>
          <a:xfrm>
            <a:off x="2147284" y="4989513"/>
            <a:ext cx="136004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7</a:t>
            </a:r>
            <a:endParaRPr/>
          </a:p>
        </p:txBody>
      </p:sp>
      <p:sp>
        <p:nvSpPr>
          <p:cNvPr id="67" name="Google Shape;129;p2"/>
          <p:cNvSpPr txBox="1"/>
          <p:nvPr/>
        </p:nvSpPr>
        <p:spPr>
          <a:xfrm>
            <a:off x="1765106" y="5864667"/>
            <a:ext cx="1992208" cy="667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Resultados </a:t>
            </a:r>
            <a:r>
              <a:rPr lang="pt-BR" sz="2200" b="0" i="0" u="none" strike="noStrike" cap="none" dirty="0" smtClean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obtidos</a:t>
            </a:r>
            <a:endParaRPr dirty="0"/>
          </a:p>
        </p:txBody>
      </p:sp>
      <p:sp>
        <p:nvSpPr>
          <p:cNvPr id="68" name="Google Shape;130;p2">
            <a:hlinkClick r:id="rId11" action="ppaction://hlinksldjump"/>
          </p:cNvPr>
          <p:cNvSpPr/>
          <p:nvPr/>
        </p:nvSpPr>
        <p:spPr>
          <a:xfrm>
            <a:off x="3626302" y="4603622"/>
            <a:ext cx="1823322" cy="2276475"/>
          </a:xfrm>
          <a:prstGeom prst="rect">
            <a:avLst/>
          </a:prstGeom>
          <a:solidFill>
            <a:srgbClr val="00B08D"/>
          </a:solidFill>
          <a:ln w="2540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131;p2"/>
          <p:cNvSpPr txBox="1"/>
          <p:nvPr/>
        </p:nvSpPr>
        <p:spPr>
          <a:xfrm>
            <a:off x="3863601" y="4999812"/>
            <a:ext cx="1360048" cy="798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8</a:t>
            </a:r>
            <a:endParaRPr/>
          </a:p>
        </p:txBody>
      </p:sp>
      <p:sp>
        <p:nvSpPr>
          <p:cNvPr id="70" name="Google Shape;132;p2"/>
          <p:cNvSpPr txBox="1"/>
          <p:nvPr/>
        </p:nvSpPr>
        <p:spPr>
          <a:xfrm>
            <a:off x="3571537" y="5966554"/>
            <a:ext cx="19866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Equipe</a:t>
            </a:r>
            <a:endParaRPr/>
          </a:p>
        </p:txBody>
      </p:sp>
      <p:sp>
        <p:nvSpPr>
          <p:cNvPr id="71" name="Google Shape;133;p2">
            <a:hlinkClick r:id="rId12" action="ppaction://hlinksldjump"/>
          </p:cNvPr>
          <p:cNvSpPr/>
          <p:nvPr/>
        </p:nvSpPr>
        <p:spPr>
          <a:xfrm>
            <a:off x="5450264" y="4608384"/>
            <a:ext cx="1822131" cy="2271713"/>
          </a:xfrm>
          <a:prstGeom prst="rect">
            <a:avLst/>
          </a:prstGeom>
          <a:solidFill>
            <a:srgbClr val="ED7D31"/>
          </a:solidFill>
          <a:ln w="254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134;p2"/>
          <p:cNvSpPr txBox="1"/>
          <p:nvPr/>
        </p:nvSpPr>
        <p:spPr>
          <a:xfrm>
            <a:off x="5728736" y="5001737"/>
            <a:ext cx="1360048" cy="798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9</a:t>
            </a:r>
            <a:endParaRPr/>
          </a:p>
        </p:txBody>
      </p:sp>
      <p:sp>
        <p:nvSpPr>
          <p:cNvPr id="73" name="Google Shape;135;p2"/>
          <p:cNvSpPr txBox="1"/>
          <p:nvPr/>
        </p:nvSpPr>
        <p:spPr>
          <a:xfrm>
            <a:off x="5379162" y="5973722"/>
            <a:ext cx="1986482" cy="367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Investimento</a:t>
            </a:r>
            <a:endParaRPr/>
          </a:p>
        </p:txBody>
      </p:sp>
      <p:sp>
        <p:nvSpPr>
          <p:cNvPr id="74" name="Google Shape;136;p2">
            <a:hlinkClick r:id="" action="ppaction://noaction"/>
          </p:cNvPr>
          <p:cNvSpPr/>
          <p:nvPr/>
        </p:nvSpPr>
        <p:spPr>
          <a:xfrm>
            <a:off x="7306907" y="4603623"/>
            <a:ext cx="1823322" cy="2276475"/>
          </a:xfrm>
          <a:prstGeom prst="rect">
            <a:avLst/>
          </a:prstGeom>
          <a:solidFill>
            <a:srgbClr val="00B08D"/>
          </a:solidFill>
          <a:ln w="2540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137;p2"/>
          <p:cNvSpPr txBox="1"/>
          <p:nvPr/>
        </p:nvSpPr>
        <p:spPr>
          <a:xfrm>
            <a:off x="7544256" y="4933928"/>
            <a:ext cx="136004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10</a:t>
            </a:r>
            <a:endParaRPr/>
          </a:p>
        </p:txBody>
      </p:sp>
      <p:sp>
        <p:nvSpPr>
          <p:cNvPr id="76" name="Google Shape;138;p2"/>
          <p:cNvSpPr txBox="1"/>
          <p:nvPr/>
        </p:nvSpPr>
        <p:spPr>
          <a:xfrm>
            <a:off x="7224826" y="5996445"/>
            <a:ext cx="1992208" cy="380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Fechamento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9451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255" y="-510145"/>
            <a:ext cx="2881745" cy="2037494"/>
          </a:xfrm>
          <a:prstGeom prst="rect">
            <a:avLst/>
          </a:prstGeom>
        </p:spPr>
      </p:pic>
      <p:sp>
        <p:nvSpPr>
          <p:cNvPr id="79" name="Google Shape;163;p4"/>
          <p:cNvSpPr/>
          <p:nvPr/>
        </p:nvSpPr>
        <p:spPr>
          <a:xfrm>
            <a:off x="619472" y="525214"/>
            <a:ext cx="1822131" cy="2271713"/>
          </a:xfrm>
          <a:prstGeom prst="rect">
            <a:avLst/>
          </a:prstGeom>
          <a:solidFill>
            <a:srgbClr val="ED7D31"/>
          </a:solidFill>
          <a:ln w="254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164;p4"/>
          <p:cNvSpPr txBox="1"/>
          <p:nvPr/>
        </p:nvSpPr>
        <p:spPr>
          <a:xfrm>
            <a:off x="830113" y="966745"/>
            <a:ext cx="1361239" cy="79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lt1"/>
                </a:solidFill>
                <a:latin typeface="Century Gothic"/>
                <a:sym typeface="Century Gothic"/>
              </a:rPr>
              <a:t>9</a:t>
            </a:r>
            <a:endParaRPr dirty="0"/>
          </a:p>
        </p:txBody>
      </p:sp>
      <p:sp>
        <p:nvSpPr>
          <p:cNvPr id="81" name="Google Shape;165;p4"/>
          <p:cNvSpPr txBox="1"/>
          <p:nvPr/>
        </p:nvSpPr>
        <p:spPr>
          <a:xfrm>
            <a:off x="440964" y="2087005"/>
            <a:ext cx="2179146" cy="3539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solidFill>
                  <a:schemeClr val="lt1"/>
                </a:solidFill>
                <a:latin typeface="Century Gothic"/>
                <a:sym typeface="Century Gothic"/>
              </a:rPr>
              <a:t>Investimento</a:t>
            </a:r>
            <a:endParaRPr sz="2000" dirty="0"/>
          </a:p>
        </p:txBody>
      </p:sp>
      <p:sp>
        <p:nvSpPr>
          <p:cNvPr id="14" name="Google Shape;179;p34"/>
          <p:cNvSpPr/>
          <p:nvPr/>
        </p:nvSpPr>
        <p:spPr>
          <a:xfrm>
            <a:off x="2444045" y="3131513"/>
            <a:ext cx="6697800" cy="1080269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80;p34"/>
          <p:cNvSpPr/>
          <p:nvPr/>
        </p:nvSpPr>
        <p:spPr>
          <a:xfrm>
            <a:off x="2441185" y="4485803"/>
            <a:ext cx="6697800" cy="709652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7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87;p34"/>
          <p:cNvSpPr txBox="1"/>
          <p:nvPr/>
        </p:nvSpPr>
        <p:spPr>
          <a:xfrm>
            <a:off x="2504751" y="3318107"/>
            <a:ext cx="64818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fontAlgn="base"/>
            <a:r>
              <a:rPr lang="pt-BR" sz="1800" dirty="0">
                <a:latin typeface="Century Gothic" pitchFamily="34" charset="0"/>
              </a:rPr>
              <a:t>Quanto de recurso financeiro já foi investido e quanto ainda será necessário?</a:t>
            </a:r>
          </a:p>
        </p:txBody>
      </p:sp>
      <p:sp>
        <p:nvSpPr>
          <p:cNvPr id="18" name="Google Shape;188;p34"/>
          <p:cNvSpPr txBox="1"/>
          <p:nvPr/>
        </p:nvSpPr>
        <p:spPr>
          <a:xfrm>
            <a:off x="2532461" y="4573567"/>
            <a:ext cx="6160500" cy="535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1">
              <a:lnSpc>
                <a:spcPct val="80000"/>
              </a:lnSpc>
              <a:buClr>
                <a:srgbClr val="316AAF"/>
              </a:buClr>
              <a:buSzPts val="1999"/>
            </a:pPr>
            <a:r>
              <a:rPr lang="pt-BR" sz="1800" dirty="0">
                <a:latin typeface="Century Gothic" pitchFamily="34" charset="0"/>
              </a:rPr>
              <a:t>Vocês pretendem captar investimento? Quanto? Como pretendem captar</a:t>
            </a:r>
            <a:r>
              <a:rPr lang="pt-BR" sz="1800" dirty="0" smtClean="0">
                <a:latin typeface="Century Gothic" pitchFamily="34" charset="0"/>
              </a:rPr>
              <a:t>?</a:t>
            </a:r>
            <a:endParaRPr sz="1750" b="0" i="0" u="none" strike="noStrike" cap="none" dirty="0">
              <a:solidFill>
                <a:srgbClr val="000000"/>
              </a:solidFill>
              <a:latin typeface="Century Gothic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" name="Google Shape;180;p34"/>
          <p:cNvSpPr/>
          <p:nvPr/>
        </p:nvSpPr>
        <p:spPr>
          <a:xfrm>
            <a:off x="2441185" y="5446206"/>
            <a:ext cx="6697800" cy="60944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7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88;p34"/>
          <p:cNvSpPr txBox="1"/>
          <p:nvPr/>
        </p:nvSpPr>
        <p:spPr>
          <a:xfrm>
            <a:off x="2532461" y="5617059"/>
            <a:ext cx="6160500" cy="313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1">
              <a:lnSpc>
                <a:spcPct val="80000"/>
              </a:lnSpc>
              <a:buClr>
                <a:srgbClr val="316AAF"/>
              </a:buClr>
              <a:buSzPts val="1999"/>
            </a:pPr>
            <a:r>
              <a:rPr lang="pt-BR" sz="1800" dirty="0">
                <a:latin typeface="Century Gothic" pitchFamily="34" charset="0"/>
              </a:rPr>
              <a:t>Como vocês pretendem investir esse dinheiro?</a:t>
            </a:r>
            <a:endParaRPr sz="1750" b="0" i="0" u="none" strike="noStrike" cap="none" dirty="0">
              <a:solidFill>
                <a:srgbClr val="000000"/>
              </a:solidFill>
              <a:latin typeface="Century Gothic" pitchFamily="34" charset="0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091722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255" y="-510145"/>
            <a:ext cx="2881745" cy="2037494"/>
          </a:xfrm>
          <a:prstGeom prst="rect">
            <a:avLst/>
          </a:prstGeom>
        </p:spPr>
      </p:pic>
      <p:sp>
        <p:nvSpPr>
          <p:cNvPr id="24" name="Google Shape;163;p4"/>
          <p:cNvSpPr/>
          <p:nvPr/>
        </p:nvSpPr>
        <p:spPr>
          <a:xfrm>
            <a:off x="619472" y="525214"/>
            <a:ext cx="1822131" cy="2271713"/>
          </a:xfrm>
          <a:prstGeom prst="rect">
            <a:avLst/>
          </a:prstGeom>
          <a:solidFill>
            <a:srgbClr val="009877"/>
          </a:solidFill>
          <a:ln w="25400" cap="flat" cmpd="sng">
            <a:solidFill>
              <a:srgbClr val="00987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164;p4"/>
          <p:cNvSpPr txBox="1"/>
          <p:nvPr/>
        </p:nvSpPr>
        <p:spPr>
          <a:xfrm>
            <a:off x="830113" y="966745"/>
            <a:ext cx="1361239" cy="79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 smtClean="0">
                <a:solidFill>
                  <a:schemeClr val="lt1"/>
                </a:solidFill>
                <a:latin typeface="Century Gothic"/>
                <a:sym typeface="Century Gothic"/>
              </a:rPr>
              <a:t>10</a:t>
            </a:r>
            <a:endParaRPr dirty="0"/>
          </a:p>
        </p:txBody>
      </p:sp>
      <p:sp>
        <p:nvSpPr>
          <p:cNvPr id="26" name="Google Shape;165;p4"/>
          <p:cNvSpPr txBox="1"/>
          <p:nvPr/>
        </p:nvSpPr>
        <p:spPr>
          <a:xfrm>
            <a:off x="563686" y="2057943"/>
            <a:ext cx="1966078" cy="380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solidFill>
                  <a:schemeClr val="lt1"/>
                </a:solidFill>
                <a:latin typeface="Century Gothic"/>
                <a:sym typeface="Century Gothic"/>
              </a:rPr>
              <a:t>Fechamento</a:t>
            </a:r>
            <a:endParaRPr sz="2000" dirty="0"/>
          </a:p>
        </p:txBody>
      </p:sp>
      <p:sp>
        <p:nvSpPr>
          <p:cNvPr id="11" name="Google Shape;197;p35"/>
          <p:cNvSpPr/>
          <p:nvPr/>
        </p:nvSpPr>
        <p:spPr>
          <a:xfrm>
            <a:off x="2441603" y="4840845"/>
            <a:ext cx="6697800" cy="633454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98;p35"/>
          <p:cNvSpPr/>
          <p:nvPr/>
        </p:nvSpPr>
        <p:spPr>
          <a:xfrm>
            <a:off x="2446200" y="3597822"/>
            <a:ext cx="6697800" cy="91290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202;p35"/>
          <p:cNvSpPr txBox="1"/>
          <p:nvPr/>
        </p:nvSpPr>
        <p:spPr>
          <a:xfrm>
            <a:off x="2527247" y="4966458"/>
            <a:ext cx="62661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just"/>
            <a:r>
              <a:rPr lang="pt-BR" sz="1800" dirty="0">
                <a:latin typeface="Century Gothic" pitchFamily="34" charset="0"/>
              </a:rPr>
              <a:t>Qual é o próximo passo de vocês</a:t>
            </a:r>
            <a:r>
              <a:rPr lang="pt-BR" sz="1800" dirty="0" smtClean="0">
                <a:latin typeface="Century Gothic" pitchFamily="34" charset="0"/>
              </a:rPr>
              <a:t>?</a:t>
            </a:r>
            <a:endParaRPr sz="1800" b="0" i="0" u="none" strike="noStrike" cap="none" dirty="0">
              <a:solidFill>
                <a:srgbClr val="000000"/>
              </a:solidFill>
              <a:latin typeface="Century Gothic" pitchFamily="34" charset="0"/>
              <a:sym typeface="Arial"/>
            </a:endParaRPr>
          </a:p>
        </p:txBody>
      </p:sp>
      <p:sp>
        <p:nvSpPr>
          <p:cNvPr id="17" name="Google Shape;203;p35"/>
          <p:cNvSpPr txBox="1"/>
          <p:nvPr/>
        </p:nvSpPr>
        <p:spPr>
          <a:xfrm>
            <a:off x="2536037" y="3698748"/>
            <a:ext cx="6239700" cy="757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1">
              <a:lnSpc>
                <a:spcPct val="80000"/>
              </a:lnSpc>
              <a:buClr>
                <a:srgbClr val="316AAF"/>
              </a:buClr>
              <a:buSzPts val="1999"/>
            </a:pPr>
            <a:r>
              <a:rPr lang="pt-BR" sz="1800" dirty="0">
                <a:latin typeface="Century Gothic" pitchFamily="34" charset="0"/>
              </a:rPr>
              <a:t>Qual é a visão de impacto? Descrevam a situação social e/ou ambiental </a:t>
            </a:r>
            <a:r>
              <a:rPr lang="pt-BR" sz="1800" b="1" dirty="0">
                <a:latin typeface="Century Gothic" pitchFamily="34" charset="0"/>
              </a:rPr>
              <a:t>transformada</a:t>
            </a:r>
            <a:r>
              <a:rPr lang="pt-BR" sz="1800" dirty="0">
                <a:latin typeface="Century Gothic" pitchFamily="34" charset="0"/>
              </a:rPr>
              <a:t> de maneira positiva.</a:t>
            </a:r>
            <a:endParaRPr sz="1800" b="0" i="0" u="none" strike="noStrike" cap="none" dirty="0">
              <a:solidFill>
                <a:srgbClr val="000000"/>
              </a:solidFill>
              <a:latin typeface="Century Gothic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0777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255" y="-510145"/>
            <a:ext cx="2881745" cy="2037494"/>
          </a:xfrm>
          <a:prstGeom prst="rect">
            <a:avLst/>
          </a:prstGeom>
        </p:spPr>
      </p:pic>
      <p:sp>
        <p:nvSpPr>
          <p:cNvPr id="38" name="Google Shape;157;p4"/>
          <p:cNvSpPr/>
          <p:nvPr/>
        </p:nvSpPr>
        <p:spPr>
          <a:xfrm>
            <a:off x="2444020" y="3034145"/>
            <a:ext cx="6697662" cy="760132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158;p4"/>
          <p:cNvSpPr/>
          <p:nvPr/>
        </p:nvSpPr>
        <p:spPr>
          <a:xfrm>
            <a:off x="2444020" y="3915796"/>
            <a:ext cx="6697662" cy="76704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159;p4"/>
          <p:cNvSpPr txBox="1"/>
          <p:nvPr/>
        </p:nvSpPr>
        <p:spPr>
          <a:xfrm>
            <a:off x="2659990" y="3251598"/>
            <a:ext cx="6160481" cy="338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16AAF"/>
              </a:buClr>
              <a:buSzPts val="1999"/>
              <a:buFont typeface="Arial"/>
              <a:buNone/>
            </a:pPr>
            <a:r>
              <a:rPr lang="pt-BR" sz="1999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Logo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160;p4"/>
          <p:cNvSpPr txBox="1"/>
          <p:nvPr/>
        </p:nvSpPr>
        <p:spPr>
          <a:xfrm>
            <a:off x="2673846" y="4154302"/>
            <a:ext cx="6160481" cy="338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16AAF"/>
              </a:buClr>
              <a:buSzPts val="1999"/>
              <a:buFont typeface="Arial"/>
              <a:buNone/>
            </a:pPr>
            <a:r>
              <a:rPr lang="pt-BR" sz="1999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Nome d</a:t>
            </a:r>
            <a:r>
              <a:rPr lang="pt-BR" sz="1999" dirty="0">
                <a:latin typeface="Century Gothic"/>
                <a:ea typeface="Century Gothic"/>
                <a:cs typeface="Century Gothic"/>
                <a:sym typeface="Century Gothic"/>
              </a:rPr>
              <a:t>o empreendimento</a:t>
            </a:r>
            <a:r>
              <a:rPr lang="pt-BR" sz="1999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161;p4"/>
          <p:cNvSpPr/>
          <p:nvPr/>
        </p:nvSpPr>
        <p:spPr>
          <a:xfrm>
            <a:off x="2444021" y="4846460"/>
            <a:ext cx="6697662" cy="667649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162;p4"/>
          <p:cNvSpPr txBox="1"/>
          <p:nvPr/>
        </p:nvSpPr>
        <p:spPr>
          <a:xfrm>
            <a:off x="2646136" y="5035077"/>
            <a:ext cx="6484009" cy="687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16AAF"/>
              </a:buClr>
              <a:buSzPts val="1999"/>
              <a:buFont typeface="Arial"/>
              <a:buNone/>
            </a:pPr>
            <a:r>
              <a:rPr lang="pt-BR" sz="1999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Nome do apresentador/a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7165" marR="0" lvl="2" indent="-50228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rgbClr val="316AAF"/>
              </a:buClr>
              <a:buSzPts val="1999"/>
              <a:buFont typeface="Noto Sans Symbols"/>
              <a:buNone/>
            </a:pPr>
            <a:endParaRPr sz="1999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9" name="Google Shape;163;p4"/>
          <p:cNvSpPr/>
          <p:nvPr/>
        </p:nvSpPr>
        <p:spPr>
          <a:xfrm>
            <a:off x="619472" y="525214"/>
            <a:ext cx="1822131" cy="2271713"/>
          </a:xfrm>
          <a:prstGeom prst="rect">
            <a:avLst/>
          </a:prstGeom>
          <a:solidFill>
            <a:srgbClr val="ED7D31"/>
          </a:solidFill>
          <a:ln w="254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164;p4"/>
          <p:cNvSpPr txBox="1"/>
          <p:nvPr/>
        </p:nvSpPr>
        <p:spPr>
          <a:xfrm>
            <a:off x="830113" y="966809"/>
            <a:ext cx="1361239" cy="798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</a:t>
            </a:r>
            <a:endParaRPr dirty="0"/>
          </a:p>
        </p:txBody>
      </p:sp>
      <p:sp>
        <p:nvSpPr>
          <p:cNvPr id="81" name="Google Shape;165;p4"/>
          <p:cNvSpPr txBox="1"/>
          <p:nvPr/>
        </p:nvSpPr>
        <p:spPr>
          <a:xfrm>
            <a:off x="619472" y="2057921"/>
            <a:ext cx="1744253" cy="380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0" i="0" u="none" strike="noStrike" cap="none" dirty="0" smtClean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Capa</a:t>
            </a:r>
            <a:endParaRPr dirty="0"/>
          </a:p>
        </p:txBody>
      </p:sp>
      <p:sp>
        <p:nvSpPr>
          <p:cNvPr id="82" name="Google Shape;161;p4"/>
          <p:cNvSpPr/>
          <p:nvPr/>
        </p:nvSpPr>
        <p:spPr>
          <a:xfrm>
            <a:off x="2446338" y="5701216"/>
            <a:ext cx="6697662" cy="912806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162;p4"/>
          <p:cNvSpPr txBox="1"/>
          <p:nvPr/>
        </p:nvSpPr>
        <p:spPr>
          <a:xfrm>
            <a:off x="2424023" y="5813955"/>
            <a:ext cx="6742291" cy="687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177165" lvl="2" indent="-50228">
              <a:lnSpc>
                <a:spcPct val="80000"/>
              </a:lnSpc>
              <a:spcBef>
                <a:spcPts val="800"/>
              </a:spcBef>
              <a:buClr>
                <a:srgbClr val="316AAF"/>
              </a:buClr>
              <a:buSzPts val="1999"/>
            </a:pPr>
            <a:r>
              <a:rPr lang="pt-BR" sz="2000" i="1" dirty="0">
                <a:latin typeface="Century Gothic" pitchFamily="34" charset="0"/>
              </a:rPr>
              <a:t>High </a:t>
            </a:r>
            <a:r>
              <a:rPr lang="pt-BR" sz="2000" i="1" dirty="0" err="1">
                <a:latin typeface="Century Gothic" pitchFamily="34" charset="0"/>
              </a:rPr>
              <a:t>Concept</a:t>
            </a:r>
            <a:r>
              <a:rPr lang="pt-BR" sz="2000" i="1" dirty="0">
                <a:latin typeface="Century Gothic" pitchFamily="34" charset="0"/>
              </a:rPr>
              <a:t> </a:t>
            </a:r>
            <a:r>
              <a:rPr lang="pt-BR" sz="2000" i="1" dirty="0" err="1">
                <a:latin typeface="Century Gothic" pitchFamily="34" charset="0"/>
              </a:rPr>
              <a:t>Pitch</a:t>
            </a:r>
            <a:r>
              <a:rPr lang="pt-BR" sz="2000" i="1" dirty="0">
                <a:latin typeface="Century Gothic" pitchFamily="34" charset="0"/>
              </a:rPr>
              <a:t> </a:t>
            </a:r>
            <a:r>
              <a:rPr lang="pt-BR" sz="2000" dirty="0">
                <a:latin typeface="Century Gothic" pitchFamily="34" charset="0"/>
              </a:rPr>
              <a:t>(frase que resume o </a:t>
            </a:r>
            <a:r>
              <a:rPr lang="pt-BR" sz="2000" dirty="0" smtClean="0">
                <a:latin typeface="Century Gothic" pitchFamily="34" charset="0"/>
              </a:rPr>
              <a:t>propósito do </a:t>
            </a:r>
            <a:r>
              <a:rPr lang="pt-BR" sz="2000" dirty="0">
                <a:latin typeface="Century Gothic" pitchFamily="34" charset="0"/>
              </a:rPr>
              <a:t>empreendimento, se houver)</a:t>
            </a:r>
            <a:endParaRPr sz="1999" b="0" i="0" u="none" strike="noStrike" cap="none" dirty="0">
              <a:solidFill>
                <a:srgbClr val="000000"/>
              </a:solidFill>
              <a:latin typeface="Century Gothic" pitchFamily="34" charset="0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48706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255" y="-510145"/>
            <a:ext cx="2881745" cy="2037494"/>
          </a:xfrm>
          <a:prstGeom prst="rect">
            <a:avLst/>
          </a:prstGeom>
        </p:spPr>
      </p:pic>
      <p:sp>
        <p:nvSpPr>
          <p:cNvPr id="14" name="Google Shape;170;p33"/>
          <p:cNvSpPr/>
          <p:nvPr/>
        </p:nvSpPr>
        <p:spPr>
          <a:xfrm>
            <a:off x="2585550" y="3275858"/>
            <a:ext cx="6558450" cy="128130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71;p33"/>
          <p:cNvSpPr txBox="1"/>
          <p:nvPr/>
        </p:nvSpPr>
        <p:spPr>
          <a:xfrm>
            <a:off x="2646623" y="3377919"/>
            <a:ext cx="641940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>
              <a:lnSpc>
                <a:spcPct val="80000"/>
              </a:lnSpc>
              <a:buSzPts val="1950"/>
            </a:pPr>
            <a:r>
              <a:rPr lang="pt-BR" sz="2000" dirty="0">
                <a:latin typeface="Century Gothic" pitchFamily="34" charset="0"/>
              </a:rPr>
              <a:t>Descrevam o  problema social e/ou ambiental que vocês pretendem resolver, explicitando as causas dessa situação, bem como sua relevância</a:t>
            </a:r>
            <a:r>
              <a:rPr lang="pt-BR" sz="2000" dirty="0" smtClean="0">
                <a:latin typeface="Century Gothic" pitchFamily="34" charset="0"/>
              </a:rPr>
              <a:t>.</a:t>
            </a:r>
            <a:endParaRPr sz="1900" dirty="0">
              <a:solidFill>
                <a:schemeClr val="dk1"/>
              </a:solidFill>
              <a:latin typeface="Century Gothic" pitchFamily="34" charset="0"/>
            </a:endParaRPr>
          </a:p>
        </p:txBody>
      </p:sp>
      <p:sp>
        <p:nvSpPr>
          <p:cNvPr id="19" name="Google Shape;170;p33"/>
          <p:cNvSpPr/>
          <p:nvPr/>
        </p:nvSpPr>
        <p:spPr>
          <a:xfrm>
            <a:off x="2585550" y="4722425"/>
            <a:ext cx="6558450" cy="819393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171;p33"/>
          <p:cNvSpPr txBox="1"/>
          <p:nvPr/>
        </p:nvSpPr>
        <p:spPr>
          <a:xfrm>
            <a:off x="2724600" y="4962864"/>
            <a:ext cx="64194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>
              <a:lnSpc>
                <a:spcPct val="80000"/>
              </a:lnSpc>
              <a:buSzPts val="1950"/>
            </a:pPr>
            <a:r>
              <a:rPr lang="pt-BR" sz="2000" dirty="0">
                <a:latin typeface="Century Gothic" pitchFamily="34" charset="0"/>
              </a:rPr>
              <a:t>Dados da validação.</a:t>
            </a:r>
            <a:endParaRPr sz="1900" dirty="0">
              <a:solidFill>
                <a:schemeClr val="dk1"/>
              </a:solidFill>
              <a:latin typeface="Century Gothic" pitchFamily="34" charset="0"/>
            </a:endParaRPr>
          </a:p>
        </p:txBody>
      </p:sp>
      <p:sp>
        <p:nvSpPr>
          <p:cNvPr id="24" name="Google Shape;163;p4"/>
          <p:cNvSpPr/>
          <p:nvPr/>
        </p:nvSpPr>
        <p:spPr>
          <a:xfrm>
            <a:off x="619472" y="525214"/>
            <a:ext cx="1822131" cy="2271713"/>
          </a:xfrm>
          <a:prstGeom prst="rect">
            <a:avLst/>
          </a:prstGeom>
          <a:solidFill>
            <a:srgbClr val="009877"/>
          </a:solidFill>
          <a:ln w="25400" cap="flat" cmpd="sng">
            <a:solidFill>
              <a:srgbClr val="00987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164;p4"/>
          <p:cNvSpPr txBox="1"/>
          <p:nvPr/>
        </p:nvSpPr>
        <p:spPr>
          <a:xfrm>
            <a:off x="830113" y="966745"/>
            <a:ext cx="1361239" cy="79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lt1"/>
                </a:solidFill>
                <a:latin typeface="Century Gothic"/>
                <a:sym typeface="Century Gothic"/>
              </a:rPr>
              <a:t>2</a:t>
            </a:r>
            <a:endParaRPr dirty="0"/>
          </a:p>
        </p:txBody>
      </p:sp>
      <p:sp>
        <p:nvSpPr>
          <p:cNvPr id="26" name="Google Shape;165;p4"/>
          <p:cNvSpPr txBox="1"/>
          <p:nvPr/>
        </p:nvSpPr>
        <p:spPr>
          <a:xfrm>
            <a:off x="563686" y="2057941"/>
            <a:ext cx="1966078" cy="380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solidFill>
                  <a:schemeClr val="lt1"/>
                </a:solidFill>
                <a:latin typeface="Century Gothic"/>
                <a:sym typeface="Century Gothic"/>
              </a:rPr>
              <a:t>O problema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35955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255" y="-510145"/>
            <a:ext cx="2881745" cy="2037494"/>
          </a:xfrm>
          <a:prstGeom prst="rect">
            <a:avLst/>
          </a:prstGeom>
        </p:spPr>
      </p:pic>
      <p:sp>
        <p:nvSpPr>
          <p:cNvPr id="79" name="Google Shape;163;p4"/>
          <p:cNvSpPr/>
          <p:nvPr/>
        </p:nvSpPr>
        <p:spPr>
          <a:xfrm>
            <a:off x="619472" y="525214"/>
            <a:ext cx="1822131" cy="2271713"/>
          </a:xfrm>
          <a:prstGeom prst="rect">
            <a:avLst/>
          </a:prstGeom>
          <a:solidFill>
            <a:srgbClr val="ED7D31"/>
          </a:solidFill>
          <a:ln w="254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164;p4"/>
          <p:cNvSpPr txBox="1"/>
          <p:nvPr/>
        </p:nvSpPr>
        <p:spPr>
          <a:xfrm>
            <a:off x="830113" y="966745"/>
            <a:ext cx="1361239" cy="79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lt1"/>
                </a:solidFill>
                <a:latin typeface="Century Gothic"/>
                <a:sym typeface="Century Gothic"/>
              </a:rPr>
              <a:t>3</a:t>
            </a:r>
            <a:endParaRPr dirty="0"/>
          </a:p>
        </p:txBody>
      </p:sp>
      <p:sp>
        <p:nvSpPr>
          <p:cNvPr id="81" name="Google Shape;165;p4"/>
          <p:cNvSpPr txBox="1"/>
          <p:nvPr/>
        </p:nvSpPr>
        <p:spPr>
          <a:xfrm>
            <a:off x="440964" y="1956200"/>
            <a:ext cx="2179146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0" i="0" u="none" strike="noStrike" cap="none" dirty="0" smtClean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Oportunidade de mercado</a:t>
            </a:r>
            <a:endParaRPr sz="2000" dirty="0"/>
          </a:p>
        </p:txBody>
      </p:sp>
      <p:sp>
        <p:nvSpPr>
          <p:cNvPr id="14" name="Google Shape;179;p34"/>
          <p:cNvSpPr/>
          <p:nvPr/>
        </p:nvSpPr>
        <p:spPr>
          <a:xfrm>
            <a:off x="2444045" y="2854413"/>
            <a:ext cx="6697800" cy="90000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80;p34"/>
          <p:cNvSpPr/>
          <p:nvPr/>
        </p:nvSpPr>
        <p:spPr>
          <a:xfrm>
            <a:off x="2444045" y="3876043"/>
            <a:ext cx="6697800" cy="90000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7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81;p34"/>
          <p:cNvSpPr/>
          <p:nvPr/>
        </p:nvSpPr>
        <p:spPr>
          <a:xfrm>
            <a:off x="2444046" y="4931402"/>
            <a:ext cx="6697800" cy="91290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7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87;p34"/>
          <p:cNvSpPr txBox="1"/>
          <p:nvPr/>
        </p:nvSpPr>
        <p:spPr>
          <a:xfrm>
            <a:off x="2521475" y="2825116"/>
            <a:ext cx="648180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1">
              <a:buClr>
                <a:schemeClr val="lt2"/>
              </a:buClr>
              <a:buSzPts val="2499"/>
            </a:pPr>
            <a:r>
              <a:rPr lang="pt-BR" sz="1800" dirty="0">
                <a:latin typeface="Century Gothic" pitchFamily="34" charset="0"/>
              </a:rPr>
              <a:t>Descrevam a oportunidade identificada e que está atrelada ao contexto do problema que vocês se propõem a resolver.</a:t>
            </a:r>
            <a:endParaRPr sz="1200" dirty="0">
              <a:latin typeface="Century Gothic" pitchFamily="34" charset="0"/>
            </a:endParaRPr>
          </a:p>
        </p:txBody>
      </p:sp>
      <p:sp>
        <p:nvSpPr>
          <p:cNvPr id="18" name="Google Shape;188;p34"/>
          <p:cNvSpPr txBox="1"/>
          <p:nvPr/>
        </p:nvSpPr>
        <p:spPr>
          <a:xfrm>
            <a:off x="2535321" y="4060791"/>
            <a:ext cx="6160500" cy="535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1">
              <a:lnSpc>
                <a:spcPct val="80000"/>
              </a:lnSpc>
              <a:buClr>
                <a:srgbClr val="316AAF"/>
              </a:buClr>
              <a:buSzPts val="1999"/>
            </a:pPr>
            <a:r>
              <a:rPr lang="pt-BR" sz="1800" dirty="0" smtClean="0">
                <a:latin typeface="Century Gothic" pitchFamily="34" charset="0"/>
              </a:rPr>
              <a:t>Apresentem </a:t>
            </a:r>
            <a:r>
              <a:rPr lang="pt-BR" sz="1800" dirty="0">
                <a:latin typeface="Century Gothic" pitchFamily="34" charset="0"/>
              </a:rPr>
              <a:t>o segmento de cliente que pretendem atender.</a:t>
            </a:r>
            <a:endParaRPr sz="1750" b="0" i="0" u="none" strike="noStrike" cap="none" dirty="0">
              <a:solidFill>
                <a:srgbClr val="000000"/>
              </a:solidFill>
              <a:latin typeface="Century Gothic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" name="Google Shape;191;p34"/>
          <p:cNvSpPr txBox="1"/>
          <p:nvPr/>
        </p:nvSpPr>
        <p:spPr>
          <a:xfrm>
            <a:off x="2546441" y="5074675"/>
            <a:ext cx="65616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1">
              <a:lnSpc>
                <a:spcPct val="80000"/>
              </a:lnSpc>
              <a:buClr>
                <a:srgbClr val="316AAF"/>
              </a:buClr>
              <a:buSzPts val="1999"/>
            </a:pPr>
            <a:r>
              <a:rPr lang="pt-BR" sz="1800" dirty="0">
                <a:latin typeface="Century Gothic" pitchFamily="34" charset="0"/>
              </a:rPr>
              <a:t>Se possível, mostrem gráficos com tamanho do mercado e o seu crescimento.</a:t>
            </a:r>
            <a:endParaRPr sz="1750" b="0" i="0" u="none" strike="noStrike" cap="none" dirty="0">
              <a:solidFill>
                <a:srgbClr val="000000"/>
              </a:solidFill>
              <a:latin typeface="Century Gothic" pitchFamily="34" charset="0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2095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255" y="-510145"/>
            <a:ext cx="2881745" cy="2037494"/>
          </a:xfrm>
          <a:prstGeom prst="rect">
            <a:avLst/>
          </a:prstGeom>
        </p:spPr>
      </p:pic>
      <p:sp>
        <p:nvSpPr>
          <p:cNvPr id="24" name="Google Shape;163;p4"/>
          <p:cNvSpPr/>
          <p:nvPr/>
        </p:nvSpPr>
        <p:spPr>
          <a:xfrm>
            <a:off x="619472" y="525214"/>
            <a:ext cx="1822131" cy="2271713"/>
          </a:xfrm>
          <a:prstGeom prst="rect">
            <a:avLst/>
          </a:prstGeom>
          <a:solidFill>
            <a:srgbClr val="009877"/>
          </a:solidFill>
          <a:ln w="25400" cap="flat" cmpd="sng">
            <a:solidFill>
              <a:srgbClr val="00987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164;p4"/>
          <p:cNvSpPr txBox="1"/>
          <p:nvPr/>
        </p:nvSpPr>
        <p:spPr>
          <a:xfrm>
            <a:off x="830113" y="966745"/>
            <a:ext cx="1361239" cy="79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lt1"/>
                </a:solidFill>
                <a:latin typeface="Century Gothic"/>
                <a:sym typeface="Century Gothic"/>
              </a:rPr>
              <a:t>4</a:t>
            </a:r>
            <a:endParaRPr dirty="0"/>
          </a:p>
        </p:txBody>
      </p:sp>
      <p:sp>
        <p:nvSpPr>
          <p:cNvPr id="26" name="Google Shape;165;p4"/>
          <p:cNvSpPr txBox="1"/>
          <p:nvPr/>
        </p:nvSpPr>
        <p:spPr>
          <a:xfrm>
            <a:off x="563686" y="1770171"/>
            <a:ext cx="1966078" cy="955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solidFill>
                  <a:schemeClr val="lt1"/>
                </a:solidFill>
                <a:latin typeface="Century Gothic"/>
                <a:sym typeface="Century Gothic"/>
              </a:rPr>
              <a:t>Solução/</a:t>
            </a:r>
          </a:p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solidFill>
                  <a:schemeClr val="lt1"/>
                </a:solidFill>
                <a:latin typeface="Century Gothic"/>
                <a:sym typeface="Century Gothic"/>
              </a:rPr>
              <a:t>Base Tecnológica</a:t>
            </a:r>
            <a:endParaRPr dirty="0"/>
          </a:p>
        </p:txBody>
      </p:sp>
      <p:sp>
        <p:nvSpPr>
          <p:cNvPr id="10" name="Google Shape;196;p35"/>
          <p:cNvSpPr/>
          <p:nvPr/>
        </p:nvSpPr>
        <p:spPr>
          <a:xfrm>
            <a:off x="2444120" y="3039164"/>
            <a:ext cx="6697800" cy="650035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97;p35"/>
          <p:cNvSpPr/>
          <p:nvPr/>
        </p:nvSpPr>
        <p:spPr>
          <a:xfrm>
            <a:off x="2444120" y="3810831"/>
            <a:ext cx="6697800" cy="90000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98;p35"/>
          <p:cNvSpPr/>
          <p:nvPr/>
        </p:nvSpPr>
        <p:spPr>
          <a:xfrm>
            <a:off x="2444121" y="4846240"/>
            <a:ext cx="6697800" cy="91290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201;p35"/>
          <p:cNvSpPr txBox="1"/>
          <p:nvPr/>
        </p:nvSpPr>
        <p:spPr>
          <a:xfrm>
            <a:off x="2499541" y="3150005"/>
            <a:ext cx="61605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1">
              <a:buClr>
                <a:schemeClr val="lt2"/>
              </a:buClr>
              <a:buSzPts val="2499"/>
            </a:pPr>
            <a:r>
              <a:rPr lang="pt-BR" sz="2000" dirty="0">
                <a:latin typeface="Century Gothic" pitchFamily="34" charset="0"/>
              </a:rPr>
              <a:t>Como vocês pretendem resolver o problema?</a:t>
            </a:r>
            <a:endParaRPr dirty="0">
              <a:latin typeface="Century Gothic" pitchFamily="34" charset="0"/>
            </a:endParaRPr>
          </a:p>
        </p:txBody>
      </p:sp>
      <p:sp>
        <p:nvSpPr>
          <p:cNvPr id="16" name="Google Shape;202;p35"/>
          <p:cNvSpPr txBox="1"/>
          <p:nvPr/>
        </p:nvSpPr>
        <p:spPr>
          <a:xfrm>
            <a:off x="2529764" y="3905715"/>
            <a:ext cx="62661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just"/>
            <a:r>
              <a:rPr lang="pt-BR" sz="2000" dirty="0">
                <a:latin typeface="Century Gothic" pitchFamily="34" charset="0"/>
              </a:rPr>
              <a:t>Quais os conhecimentos técnicos/científicos nos quais se baseiam a solução?</a:t>
            </a:r>
            <a:endParaRPr sz="1400" b="0" i="0" u="none" strike="noStrike" cap="none" dirty="0">
              <a:solidFill>
                <a:srgbClr val="000000"/>
              </a:solidFill>
              <a:latin typeface="Century Gothic" pitchFamily="34" charset="0"/>
              <a:sym typeface="Arial"/>
            </a:endParaRPr>
          </a:p>
        </p:txBody>
      </p:sp>
      <p:sp>
        <p:nvSpPr>
          <p:cNvPr id="17" name="Google Shape;203;p35"/>
          <p:cNvSpPr txBox="1"/>
          <p:nvPr/>
        </p:nvSpPr>
        <p:spPr>
          <a:xfrm>
            <a:off x="2533958" y="5033341"/>
            <a:ext cx="62397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1">
              <a:lnSpc>
                <a:spcPct val="80000"/>
              </a:lnSpc>
              <a:buClr>
                <a:srgbClr val="316AAF"/>
              </a:buClr>
              <a:buSzPts val="1999"/>
            </a:pPr>
            <a:r>
              <a:rPr lang="pt-BR" sz="2000" dirty="0">
                <a:latin typeface="Century Gothic" pitchFamily="34" charset="0"/>
              </a:rPr>
              <a:t>Falem sobre as principais características, funcionalidades, inovações e diferenciações…</a:t>
            </a:r>
            <a:endParaRPr sz="1400" b="0" i="0" u="none" strike="noStrike" cap="none" dirty="0">
              <a:solidFill>
                <a:srgbClr val="000000"/>
              </a:solidFill>
              <a:latin typeface="Century Gothic" pitchFamily="34" charset="0"/>
              <a:sym typeface="Arial"/>
            </a:endParaRPr>
          </a:p>
        </p:txBody>
      </p:sp>
      <p:sp>
        <p:nvSpPr>
          <p:cNvPr id="18" name="Google Shape;207;p35"/>
          <p:cNvSpPr/>
          <p:nvPr/>
        </p:nvSpPr>
        <p:spPr>
          <a:xfrm>
            <a:off x="2444121" y="5894565"/>
            <a:ext cx="6697800" cy="91290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08;p35"/>
          <p:cNvSpPr txBox="1"/>
          <p:nvPr/>
        </p:nvSpPr>
        <p:spPr>
          <a:xfrm>
            <a:off x="2533958" y="5954438"/>
            <a:ext cx="6239700" cy="8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1">
              <a:lnSpc>
                <a:spcPct val="80000"/>
              </a:lnSpc>
              <a:buClr>
                <a:srgbClr val="316AAF"/>
              </a:buClr>
              <a:buSzPts val="1999"/>
            </a:pPr>
            <a:r>
              <a:rPr lang="pt-BR" sz="2000" dirty="0">
                <a:latin typeface="Century Gothic" pitchFamily="34" charset="0"/>
              </a:rPr>
              <a:t>Solução x Tecnologia: Tecnologia é a pesquisa. Solução é o que se apresenta para o cliente.</a:t>
            </a:r>
            <a:endParaRPr sz="1400" b="0" i="0" u="none" strike="noStrike" cap="none" dirty="0">
              <a:solidFill>
                <a:srgbClr val="000000"/>
              </a:solidFill>
              <a:latin typeface="Century Gothic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3817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255" y="-510145"/>
            <a:ext cx="2881745" cy="2037494"/>
          </a:xfrm>
          <a:prstGeom prst="rect">
            <a:avLst/>
          </a:prstGeom>
        </p:spPr>
      </p:pic>
      <p:sp>
        <p:nvSpPr>
          <p:cNvPr id="79" name="Google Shape;163;p4"/>
          <p:cNvSpPr/>
          <p:nvPr/>
        </p:nvSpPr>
        <p:spPr>
          <a:xfrm>
            <a:off x="619472" y="525214"/>
            <a:ext cx="1822131" cy="2271713"/>
          </a:xfrm>
          <a:prstGeom prst="rect">
            <a:avLst/>
          </a:prstGeom>
          <a:solidFill>
            <a:srgbClr val="ED7D31"/>
          </a:solidFill>
          <a:ln w="254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164;p4"/>
          <p:cNvSpPr txBox="1"/>
          <p:nvPr/>
        </p:nvSpPr>
        <p:spPr>
          <a:xfrm>
            <a:off x="830113" y="966745"/>
            <a:ext cx="1361239" cy="79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lt1"/>
                </a:solidFill>
                <a:latin typeface="Century Gothic"/>
                <a:sym typeface="Century Gothic"/>
              </a:rPr>
              <a:t>5</a:t>
            </a:r>
            <a:endParaRPr dirty="0"/>
          </a:p>
        </p:txBody>
      </p:sp>
      <p:sp>
        <p:nvSpPr>
          <p:cNvPr id="81" name="Google Shape;165;p4"/>
          <p:cNvSpPr txBox="1"/>
          <p:nvPr/>
        </p:nvSpPr>
        <p:spPr>
          <a:xfrm>
            <a:off x="440964" y="1956200"/>
            <a:ext cx="2179146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solidFill>
                  <a:schemeClr val="lt1"/>
                </a:solidFill>
                <a:latin typeface="Century Gothic"/>
                <a:sym typeface="Century Gothic"/>
              </a:rPr>
              <a:t>Modelo de</a:t>
            </a:r>
          </a:p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solidFill>
                  <a:schemeClr val="lt1"/>
                </a:solidFill>
                <a:latin typeface="Century Gothic"/>
                <a:sym typeface="Century Gothic"/>
              </a:rPr>
              <a:t>Negócio</a:t>
            </a:r>
            <a:endParaRPr sz="2000" dirty="0"/>
          </a:p>
        </p:txBody>
      </p:sp>
      <p:sp>
        <p:nvSpPr>
          <p:cNvPr id="14" name="Google Shape;179;p34"/>
          <p:cNvSpPr/>
          <p:nvPr/>
        </p:nvSpPr>
        <p:spPr>
          <a:xfrm>
            <a:off x="2444045" y="3270063"/>
            <a:ext cx="6697800" cy="90000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80;p34"/>
          <p:cNvSpPr/>
          <p:nvPr/>
        </p:nvSpPr>
        <p:spPr>
          <a:xfrm>
            <a:off x="2444045" y="4291693"/>
            <a:ext cx="6697800" cy="90000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7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87;p34"/>
          <p:cNvSpPr txBox="1"/>
          <p:nvPr/>
        </p:nvSpPr>
        <p:spPr>
          <a:xfrm>
            <a:off x="2521475" y="3240767"/>
            <a:ext cx="648180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1">
              <a:buClr>
                <a:schemeClr val="lt2"/>
              </a:buClr>
              <a:buSzPts val="2499"/>
            </a:pPr>
            <a:r>
              <a:rPr lang="pt-BR" sz="1800" dirty="0">
                <a:latin typeface="Century Gothic" pitchFamily="34" charset="0"/>
              </a:rPr>
              <a:t>Como o empreendimento de vocês é ou será monetizado pela sua entrega de valor aos públicos beneficiários e/ou clientes atendidos?</a:t>
            </a:r>
            <a:endParaRPr sz="1200" dirty="0">
              <a:latin typeface="Century Gothic" pitchFamily="34" charset="0"/>
            </a:endParaRPr>
          </a:p>
        </p:txBody>
      </p:sp>
      <p:sp>
        <p:nvSpPr>
          <p:cNvPr id="18" name="Google Shape;188;p34"/>
          <p:cNvSpPr txBox="1"/>
          <p:nvPr/>
        </p:nvSpPr>
        <p:spPr>
          <a:xfrm>
            <a:off x="2535321" y="4587241"/>
            <a:ext cx="6160500" cy="313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1">
              <a:lnSpc>
                <a:spcPct val="80000"/>
              </a:lnSpc>
              <a:buClr>
                <a:srgbClr val="316AAF"/>
              </a:buClr>
              <a:buSzPts val="1999"/>
            </a:pPr>
            <a:r>
              <a:rPr lang="pt-BR" sz="1800" dirty="0">
                <a:latin typeface="Century Gothic" pitchFamily="34" charset="0"/>
              </a:rPr>
              <a:t>Apresentem as fontes de receitas</a:t>
            </a:r>
            <a:r>
              <a:rPr lang="pt-BR" sz="1800" dirty="0"/>
              <a:t>.</a:t>
            </a:r>
            <a:endParaRPr sz="1750" b="0" i="0" u="none" strike="noStrike" cap="none" dirty="0">
              <a:solidFill>
                <a:srgbClr val="000000"/>
              </a:solidFill>
              <a:latin typeface="Century Gothic" pitchFamily="34" charset="0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463157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255" y="-510145"/>
            <a:ext cx="2881745" cy="2037494"/>
          </a:xfrm>
          <a:prstGeom prst="rect">
            <a:avLst/>
          </a:prstGeom>
        </p:spPr>
      </p:pic>
      <p:sp>
        <p:nvSpPr>
          <p:cNvPr id="24" name="Google Shape;163;p4"/>
          <p:cNvSpPr/>
          <p:nvPr/>
        </p:nvSpPr>
        <p:spPr>
          <a:xfrm>
            <a:off x="619472" y="525214"/>
            <a:ext cx="1822131" cy="2271713"/>
          </a:xfrm>
          <a:prstGeom prst="rect">
            <a:avLst/>
          </a:prstGeom>
          <a:solidFill>
            <a:srgbClr val="009877"/>
          </a:solidFill>
          <a:ln w="25400" cap="flat" cmpd="sng">
            <a:solidFill>
              <a:srgbClr val="00987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164;p4"/>
          <p:cNvSpPr txBox="1"/>
          <p:nvPr/>
        </p:nvSpPr>
        <p:spPr>
          <a:xfrm>
            <a:off x="830113" y="966745"/>
            <a:ext cx="1361239" cy="79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lt1"/>
                </a:solidFill>
                <a:latin typeface="Century Gothic"/>
                <a:sym typeface="Century Gothic"/>
              </a:rPr>
              <a:t>6</a:t>
            </a:r>
            <a:endParaRPr dirty="0"/>
          </a:p>
        </p:txBody>
      </p:sp>
      <p:sp>
        <p:nvSpPr>
          <p:cNvPr id="26" name="Google Shape;165;p4"/>
          <p:cNvSpPr txBox="1"/>
          <p:nvPr/>
        </p:nvSpPr>
        <p:spPr>
          <a:xfrm>
            <a:off x="563686" y="1927138"/>
            <a:ext cx="1966078" cy="641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solidFill>
                  <a:schemeClr val="lt1"/>
                </a:solidFill>
                <a:latin typeface="Century Gothic"/>
                <a:sym typeface="Century Gothic"/>
              </a:rPr>
              <a:t>Diferencial e </a:t>
            </a:r>
            <a:r>
              <a:rPr lang="pt-BR" sz="2000" dirty="0" smtClean="0">
                <a:solidFill>
                  <a:schemeClr val="lt1"/>
                </a:solidFill>
                <a:latin typeface="Century Gothic"/>
                <a:sym typeface="Century Gothic"/>
              </a:rPr>
              <a:t>Concorrentes</a:t>
            </a:r>
            <a:endParaRPr sz="2000" dirty="0"/>
          </a:p>
        </p:txBody>
      </p:sp>
      <p:sp>
        <p:nvSpPr>
          <p:cNvPr id="10" name="Google Shape;196;p35"/>
          <p:cNvSpPr/>
          <p:nvPr/>
        </p:nvSpPr>
        <p:spPr>
          <a:xfrm>
            <a:off x="2444120" y="3039164"/>
            <a:ext cx="6697800" cy="650035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97;p35"/>
          <p:cNvSpPr/>
          <p:nvPr/>
        </p:nvSpPr>
        <p:spPr>
          <a:xfrm>
            <a:off x="2444120" y="3810831"/>
            <a:ext cx="6697800" cy="90000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98;p35"/>
          <p:cNvSpPr/>
          <p:nvPr/>
        </p:nvSpPr>
        <p:spPr>
          <a:xfrm>
            <a:off x="2444121" y="4846240"/>
            <a:ext cx="6697800" cy="91290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201;p35"/>
          <p:cNvSpPr txBox="1"/>
          <p:nvPr/>
        </p:nvSpPr>
        <p:spPr>
          <a:xfrm>
            <a:off x="2499541" y="2996117"/>
            <a:ext cx="61605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1">
              <a:buClr>
                <a:schemeClr val="lt2"/>
              </a:buClr>
              <a:buSzPts val="2499"/>
            </a:pPr>
            <a:r>
              <a:rPr lang="pt-BR" sz="2000" dirty="0">
                <a:latin typeface="Century Gothic" pitchFamily="34" charset="0"/>
              </a:rPr>
              <a:t>Qual é, de forma objetiva, o diferencial da solução de vocês?</a:t>
            </a:r>
            <a:endParaRPr dirty="0">
              <a:latin typeface="Century Gothic" pitchFamily="34" charset="0"/>
            </a:endParaRPr>
          </a:p>
        </p:txBody>
      </p:sp>
      <p:sp>
        <p:nvSpPr>
          <p:cNvPr id="16" name="Google Shape;202;p35"/>
          <p:cNvSpPr txBox="1"/>
          <p:nvPr/>
        </p:nvSpPr>
        <p:spPr>
          <a:xfrm>
            <a:off x="2529764" y="3797994"/>
            <a:ext cx="626610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just"/>
            <a:r>
              <a:rPr lang="pt-BR" sz="1800" dirty="0">
                <a:latin typeface="Century Gothic" pitchFamily="34" charset="0"/>
              </a:rPr>
              <a:t>Descrevam as vantagens competitivas: pioneirismo, produto, tecnologia, patentes, estratégia comercial, praça, preço, parceria, logística, etc.</a:t>
            </a:r>
            <a:endParaRPr sz="1800" b="0" i="0" u="none" strike="noStrike" cap="none" dirty="0">
              <a:solidFill>
                <a:srgbClr val="000000"/>
              </a:solidFill>
              <a:latin typeface="Century Gothic" pitchFamily="34" charset="0"/>
              <a:sym typeface="Arial"/>
            </a:endParaRPr>
          </a:p>
        </p:txBody>
      </p:sp>
      <p:sp>
        <p:nvSpPr>
          <p:cNvPr id="17" name="Google Shape;203;p35"/>
          <p:cNvSpPr txBox="1"/>
          <p:nvPr/>
        </p:nvSpPr>
        <p:spPr>
          <a:xfrm>
            <a:off x="2533958" y="5033342"/>
            <a:ext cx="62397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1">
              <a:lnSpc>
                <a:spcPct val="80000"/>
              </a:lnSpc>
              <a:buClr>
                <a:srgbClr val="316AAF"/>
              </a:buClr>
              <a:buSzPts val="1999"/>
            </a:pPr>
            <a:r>
              <a:rPr lang="pt-BR" sz="2000" dirty="0">
                <a:latin typeface="Century Gothic" pitchFamily="34" charset="0"/>
              </a:rPr>
              <a:t>Por que a solução de vocês é melhor ou diferente?</a:t>
            </a:r>
            <a:endParaRPr sz="1400" b="0" i="0" u="none" strike="noStrike" cap="none" dirty="0">
              <a:solidFill>
                <a:srgbClr val="000000"/>
              </a:solidFill>
              <a:latin typeface="Century Gothic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8332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255" y="-510145"/>
            <a:ext cx="2881745" cy="2037494"/>
          </a:xfrm>
          <a:prstGeom prst="rect">
            <a:avLst/>
          </a:prstGeom>
        </p:spPr>
      </p:pic>
      <p:sp>
        <p:nvSpPr>
          <p:cNvPr id="79" name="Google Shape;163;p4"/>
          <p:cNvSpPr/>
          <p:nvPr/>
        </p:nvSpPr>
        <p:spPr>
          <a:xfrm>
            <a:off x="619472" y="525214"/>
            <a:ext cx="1822131" cy="2271713"/>
          </a:xfrm>
          <a:prstGeom prst="rect">
            <a:avLst/>
          </a:prstGeom>
          <a:solidFill>
            <a:srgbClr val="ED7D31"/>
          </a:solidFill>
          <a:ln w="254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164;p4"/>
          <p:cNvSpPr txBox="1"/>
          <p:nvPr/>
        </p:nvSpPr>
        <p:spPr>
          <a:xfrm>
            <a:off x="830113" y="966745"/>
            <a:ext cx="1361239" cy="79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lt1"/>
                </a:solidFill>
                <a:latin typeface="Century Gothic"/>
                <a:sym typeface="Century Gothic"/>
              </a:rPr>
              <a:t>7</a:t>
            </a:r>
            <a:endParaRPr dirty="0"/>
          </a:p>
        </p:txBody>
      </p:sp>
      <p:sp>
        <p:nvSpPr>
          <p:cNvPr id="81" name="Google Shape;165;p4"/>
          <p:cNvSpPr txBox="1"/>
          <p:nvPr/>
        </p:nvSpPr>
        <p:spPr>
          <a:xfrm>
            <a:off x="440964" y="1956200"/>
            <a:ext cx="2179146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solidFill>
                  <a:schemeClr val="lt1"/>
                </a:solidFill>
                <a:latin typeface="Century Gothic"/>
                <a:sym typeface="Century Gothic"/>
              </a:rPr>
              <a:t>Resultados</a:t>
            </a:r>
          </a:p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solidFill>
                  <a:schemeClr val="lt1"/>
                </a:solidFill>
                <a:latin typeface="Century Gothic"/>
                <a:sym typeface="Century Gothic"/>
              </a:rPr>
              <a:t>obtidos</a:t>
            </a:r>
            <a:endParaRPr sz="2000" dirty="0"/>
          </a:p>
        </p:txBody>
      </p:sp>
      <p:sp>
        <p:nvSpPr>
          <p:cNvPr id="14" name="Google Shape;179;p34"/>
          <p:cNvSpPr/>
          <p:nvPr/>
        </p:nvSpPr>
        <p:spPr>
          <a:xfrm>
            <a:off x="2444045" y="3131513"/>
            <a:ext cx="6697800" cy="1786846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80;p34"/>
          <p:cNvSpPr/>
          <p:nvPr/>
        </p:nvSpPr>
        <p:spPr>
          <a:xfrm>
            <a:off x="2441185" y="5095243"/>
            <a:ext cx="6697800" cy="60944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7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87;p34"/>
          <p:cNvSpPr txBox="1"/>
          <p:nvPr/>
        </p:nvSpPr>
        <p:spPr>
          <a:xfrm>
            <a:off x="2504751" y="3143920"/>
            <a:ext cx="6481800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fontAlgn="base"/>
            <a:r>
              <a:rPr lang="pt-BR" sz="1800" dirty="0">
                <a:latin typeface="Century Gothic" pitchFamily="34" charset="0"/>
              </a:rPr>
              <a:t>O que vocês fizeram até o momento? </a:t>
            </a:r>
          </a:p>
          <a:p>
            <a:pPr marL="285750" lvl="1" indent="-285750" fontAlgn="base">
              <a:buFont typeface="Arial" pitchFamily="34" charset="0"/>
              <a:buChar char="•"/>
            </a:pPr>
            <a:r>
              <a:rPr lang="pt-BR" sz="1800" dirty="0">
                <a:latin typeface="Century Gothic" pitchFamily="34" charset="0"/>
              </a:rPr>
              <a:t>Qual é o estágio de desenvolvimento do empreendimento? </a:t>
            </a:r>
          </a:p>
          <a:p>
            <a:pPr marL="285750" lvl="1" indent="-285750" fontAlgn="base">
              <a:buFont typeface="Arial" pitchFamily="34" charset="0"/>
              <a:buChar char="•"/>
            </a:pPr>
            <a:r>
              <a:rPr lang="pt-BR" sz="1800" dirty="0">
                <a:latin typeface="Century Gothic" pitchFamily="34" charset="0"/>
              </a:rPr>
              <a:t>Desenvolveram o MVP? Se sim, quantas pessoas/empresas utilizaram o MVP? </a:t>
            </a:r>
          </a:p>
          <a:p>
            <a:pPr marL="285750" lvl="1" indent="-285750" fontAlgn="base">
              <a:buFont typeface="Arial" pitchFamily="34" charset="0"/>
              <a:buChar char="•"/>
            </a:pPr>
            <a:r>
              <a:rPr lang="pt-BR" sz="1800" dirty="0">
                <a:latin typeface="Century Gothic" pitchFamily="34" charset="0"/>
              </a:rPr>
              <a:t>Captaram recursos financeiros?</a:t>
            </a:r>
          </a:p>
        </p:txBody>
      </p:sp>
      <p:sp>
        <p:nvSpPr>
          <p:cNvPr id="18" name="Google Shape;188;p34"/>
          <p:cNvSpPr txBox="1"/>
          <p:nvPr/>
        </p:nvSpPr>
        <p:spPr>
          <a:xfrm>
            <a:off x="2532461" y="5266096"/>
            <a:ext cx="6160500" cy="313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1">
              <a:lnSpc>
                <a:spcPct val="80000"/>
              </a:lnSpc>
              <a:buClr>
                <a:srgbClr val="316AAF"/>
              </a:buClr>
              <a:buSzPts val="1999"/>
            </a:pPr>
            <a:r>
              <a:rPr lang="pt-BR" sz="1800" dirty="0">
                <a:latin typeface="Century Gothic" pitchFamily="34" charset="0"/>
              </a:rPr>
              <a:t>Quais foram as principais conquistas</a:t>
            </a:r>
            <a:r>
              <a:rPr lang="pt-BR" sz="1800" dirty="0" smtClean="0">
                <a:latin typeface="Century Gothic" pitchFamily="34" charset="0"/>
              </a:rPr>
              <a:t>?</a:t>
            </a:r>
            <a:endParaRPr sz="1750" b="0" i="0" u="none" strike="noStrike" cap="none" dirty="0">
              <a:solidFill>
                <a:srgbClr val="000000"/>
              </a:solidFill>
              <a:latin typeface="Century Gothic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" name="Google Shape;180;p34"/>
          <p:cNvSpPr/>
          <p:nvPr/>
        </p:nvSpPr>
        <p:spPr>
          <a:xfrm>
            <a:off x="2441185" y="5884793"/>
            <a:ext cx="6697800" cy="60944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7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88;p34"/>
          <p:cNvSpPr txBox="1"/>
          <p:nvPr/>
        </p:nvSpPr>
        <p:spPr>
          <a:xfrm>
            <a:off x="2532461" y="6055646"/>
            <a:ext cx="6160500" cy="313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1">
              <a:lnSpc>
                <a:spcPct val="80000"/>
              </a:lnSpc>
              <a:buClr>
                <a:srgbClr val="316AAF"/>
              </a:buClr>
              <a:buSzPts val="1999"/>
            </a:pPr>
            <a:r>
              <a:rPr lang="pt-BR" sz="1800" dirty="0">
                <a:latin typeface="Century Gothic" pitchFamily="34" charset="0"/>
              </a:rPr>
              <a:t>Quais as principais métricas?</a:t>
            </a:r>
            <a:endParaRPr sz="1750" b="0" i="0" u="none" strike="noStrike" cap="none" dirty="0">
              <a:solidFill>
                <a:srgbClr val="000000"/>
              </a:solidFill>
              <a:latin typeface="Century Gothic" pitchFamily="34" charset="0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384774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255" y="-510145"/>
            <a:ext cx="2881745" cy="2037494"/>
          </a:xfrm>
          <a:prstGeom prst="rect">
            <a:avLst/>
          </a:prstGeom>
        </p:spPr>
      </p:pic>
      <p:sp>
        <p:nvSpPr>
          <p:cNvPr id="24" name="Google Shape;163;p4"/>
          <p:cNvSpPr/>
          <p:nvPr/>
        </p:nvSpPr>
        <p:spPr>
          <a:xfrm>
            <a:off x="619472" y="525214"/>
            <a:ext cx="1822131" cy="2271713"/>
          </a:xfrm>
          <a:prstGeom prst="rect">
            <a:avLst/>
          </a:prstGeom>
          <a:solidFill>
            <a:srgbClr val="009877"/>
          </a:solidFill>
          <a:ln w="25400" cap="flat" cmpd="sng">
            <a:solidFill>
              <a:srgbClr val="00987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164;p4"/>
          <p:cNvSpPr txBox="1"/>
          <p:nvPr/>
        </p:nvSpPr>
        <p:spPr>
          <a:xfrm>
            <a:off x="830113" y="966745"/>
            <a:ext cx="1361239" cy="79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lt1"/>
                </a:solidFill>
                <a:latin typeface="Century Gothic"/>
                <a:sym typeface="Century Gothic"/>
              </a:rPr>
              <a:t>8</a:t>
            </a:r>
            <a:endParaRPr dirty="0"/>
          </a:p>
        </p:txBody>
      </p:sp>
      <p:sp>
        <p:nvSpPr>
          <p:cNvPr id="26" name="Google Shape;165;p4"/>
          <p:cNvSpPr txBox="1"/>
          <p:nvPr/>
        </p:nvSpPr>
        <p:spPr>
          <a:xfrm>
            <a:off x="563686" y="2057943"/>
            <a:ext cx="1966078" cy="380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solidFill>
                  <a:schemeClr val="lt1"/>
                </a:solidFill>
                <a:latin typeface="Century Gothic"/>
                <a:sym typeface="Century Gothic"/>
              </a:rPr>
              <a:t>Equipe</a:t>
            </a:r>
            <a:endParaRPr sz="2000" dirty="0"/>
          </a:p>
        </p:txBody>
      </p:sp>
      <p:sp>
        <p:nvSpPr>
          <p:cNvPr id="10" name="Google Shape;196;p35"/>
          <p:cNvSpPr/>
          <p:nvPr/>
        </p:nvSpPr>
        <p:spPr>
          <a:xfrm>
            <a:off x="2444120" y="3039164"/>
            <a:ext cx="6697800" cy="650035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97;p35"/>
          <p:cNvSpPr/>
          <p:nvPr/>
        </p:nvSpPr>
        <p:spPr>
          <a:xfrm>
            <a:off x="2444120" y="3810831"/>
            <a:ext cx="6697800" cy="633454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98;p35"/>
          <p:cNvSpPr/>
          <p:nvPr/>
        </p:nvSpPr>
        <p:spPr>
          <a:xfrm>
            <a:off x="2444121" y="4596850"/>
            <a:ext cx="6697800" cy="91290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201;p35"/>
          <p:cNvSpPr txBox="1"/>
          <p:nvPr/>
        </p:nvSpPr>
        <p:spPr>
          <a:xfrm>
            <a:off x="2499540" y="3026895"/>
            <a:ext cx="664445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1">
              <a:buClr>
                <a:schemeClr val="lt2"/>
              </a:buClr>
              <a:buSzPts val="2499"/>
            </a:pPr>
            <a:r>
              <a:rPr lang="pt-BR" sz="1800" dirty="0">
                <a:latin typeface="Century Gothic" pitchFamily="34" charset="0"/>
              </a:rPr>
              <a:t>Quem está nessa jornada e qual a função de cada </a:t>
            </a:r>
            <a:r>
              <a:rPr lang="pt-BR" sz="1800" dirty="0" smtClean="0">
                <a:latin typeface="Century Gothic" pitchFamily="34" charset="0"/>
              </a:rPr>
              <a:t>um/a?</a:t>
            </a:r>
            <a:endParaRPr sz="1800" dirty="0">
              <a:latin typeface="Century Gothic" pitchFamily="34" charset="0"/>
            </a:endParaRPr>
          </a:p>
        </p:txBody>
      </p:sp>
      <p:sp>
        <p:nvSpPr>
          <p:cNvPr id="16" name="Google Shape;202;p35"/>
          <p:cNvSpPr txBox="1"/>
          <p:nvPr/>
        </p:nvSpPr>
        <p:spPr>
          <a:xfrm>
            <a:off x="2529764" y="3936444"/>
            <a:ext cx="62661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just"/>
            <a:r>
              <a:rPr lang="pt-BR" sz="1800" dirty="0">
                <a:latin typeface="Century Gothic" pitchFamily="34" charset="0"/>
              </a:rPr>
              <a:t>Quem são os </a:t>
            </a:r>
            <a:r>
              <a:rPr lang="pt-BR" sz="1800" dirty="0" smtClean="0">
                <a:latin typeface="Century Gothic" pitchFamily="34" charset="0"/>
              </a:rPr>
              <a:t>fundadores/as?</a:t>
            </a:r>
            <a:endParaRPr sz="1800" b="0" i="0" u="none" strike="noStrike" cap="none" dirty="0">
              <a:solidFill>
                <a:srgbClr val="000000"/>
              </a:solidFill>
              <a:latin typeface="Century Gothic" pitchFamily="34" charset="0"/>
              <a:sym typeface="Arial"/>
            </a:endParaRPr>
          </a:p>
        </p:txBody>
      </p:sp>
      <p:sp>
        <p:nvSpPr>
          <p:cNvPr id="17" name="Google Shape;203;p35"/>
          <p:cNvSpPr txBox="1"/>
          <p:nvPr/>
        </p:nvSpPr>
        <p:spPr>
          <a:xfrm>
            <a:off x="2533958" y="4808574"/>
            <a:ext cx="6239700" cy="535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1">
              <a:lnSpc>
                <a:spcPct val="80000"/>
              </a:lnSpc>
              <a:buClr>
                <a:srgbClr val="316AAF"/>
              </a:buClr>
              <a:buSzPts val="1999"/>
            </a:pPr>
            <a:r>
              <a:rPr lang="pt-BR" sz="1800" dirty="0">
                <a:latin typeface="Century Gothic" pitchFamily="34" charset="0"/>
              </a:rPr>
              <a:t>Quais as motivações que levaram vocês a proporem esta solução?</a:t>
            </a:r>
            <a:endParaRPr sz="1800" b="0" i="0" u="none" strike="noStrike" cap="none" dirty="0">
              <a:solidFill>
                <a:srgbClr val="000000"/>
              </a:solidFill>
              <a:latin typeface="Century Gothic" pitchFamily="34" charset="0"/>
              <a:sym typeface="Arial"/>
            </a:endParaRPr>
          </a:p>
        </p:txBody>
      </p:sp>
      <p:sp>
        <p:nvSpPr>
          <p:cNvPr id="14" name="Google Shape;198;p35"/>
          <p:cNvSpPr/>
          <p:nvPr/>
        </p:nvSpPr>
        <p:spPr>
          <a:xfrm>
            <a:off x="2441603" y="5662150"/>
            <a:ext cx="6697800" cy="91290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8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203;p35"/>
          <p:cNvSpPr txBox="1"/>
          <p:nvPr/>
        </p:nvSpPr>
        <p:spPr>
          <a:xfrm>
            <a:off x="2531440" y="5873874"/>
            <a:ext cx="6239700" cy="535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1">
              <a:lnSpc>
                <a:spcPct val="80000"/>
              </a:lnSpc>
              <a:buClr>
                <a:srgbClr val="316AAF"/>
              </a:buClr>
              <a:buSzPts val="1999"/>
            </a:pPr>
            <a:r>
              <a:rPr lang="pt-BR" sz="1800" dirty="0">
                <a:latin typeface="Century Gothic" pitchFamily="34" charset="0"/>
              </a:rPr>
              <a:t>Vocês possuem conselheiros ou mentores? Quem são </a:t>
            </a:r>
            <a:r>
              <a:rPr lang="pt-BR" sz="1800" dirty="0" smtClean="0">
                <a:latin typeface="Century Gothic" pitchFamily="34" charset="0"/>
              </a:rPr>
              <a:t>eles/as?</a:t>
            </a:r>
            <a:endParaRPr sz="1800" b="0" i="0" u="none" strike="noStrike" cap="none" dirty="0">
              <a:solidFill>
                <a:srgbClr val="000000"/>
              </a:solidFill>
              <a:latin typeface="Century Gothic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111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474</Words>
  <Application>Microsoft Office PowerPoint</Application>
  <PresentationFormat>Apresentação na tela (4:3)</PresentationFormat>
  <Paragraphs>97</Paragraphs>
  <Slides>11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Noto Sans Symbols</vt:lpstr>
      <vt:lpstr>Calibri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PARA O PITCH</dc:title>
  <dc:creator>Nascente Incubadora de Empresas do CEFET-MG</dc:creator>
  <cp:lastModifiedBy>Michelli Souza</cp:lastModifiedBy>
  <cp:revision>6</cp:revision>
  <dcterms:created xsi:type="dcterms:W3CDTF">2014-01-30T12:05:00Z</dcterms:created>
  <dcterms:modified xsi:type="dcterms:W3CDTF">2022-11-07T16:52:09Z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1046-11.2.0.9031</vt:lpwstr>
  </property>
</Properties>
</file>